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2" r:id="rId1"/>
  </p:sldMasterIdLst>
  <p:notesMasterIdLst>
    <p:notesMasterId r:id="rId21"/>
  </p:notesMasterIdLst>
  <p:sldIdLst>
    <p:sldId id="256" r:id="rId2"/>
    <p:sldId id="257" r:id="rId3"/>
    <p:sldId id="259" r:id="rId4"/>
    <p:sldId id="262" r:id="rId5"/>
    <p:sldId id="260" r:id="rId6"/>
    <p:sldId id="290" r:id="rId7"/>
    <p:sldId id="270" r:id="rId8"/>
    <p:sldId id="287" r:id="rId9"/>
    <p:sldId id="288" r:id="rId10"/>
    <p:sldId id="289" r:id="rId11"/>
    <p:sldId id="264" r:id="rId12"/>
    <p:sldId id="286" r:id="rId13"/>
    <p:sldId id="291" r:id="rId14"/>
    <p:sldId id="274" r:id="rId15"/>
    <p:sldId id="277" r:id="rId16"/>
    <p:sldId id="278" r:id="rId17"/>
    <p:sldId id="273" r:id="rId18"/>
    <p:sldId id="275" r:id="rId19"/>
    <p:sldId id="292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6247" autoAdjust="0"/>
  </p:normalViewPr>
  <p:slideViewPr>
    <p:cSldViewPr snapToGrid="0">
      <p:cViewPr varScale="1">
        <p:scale>
          <a:sx n="111" d="100"/>
          <a:sy n="111" d="100"/>
        </p:scale>
        <p:origin x="594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0.m4a>
</file>

<file path=ppt/media/media12.m4a>
</file>

<file path=ppt/media/media13.m4a>
</file>

<file path=ppt/media/media14.m4a>
</file>

<file path=ppt/media/media16.m4a>
</file>

<file path=ppt/media/media1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2E8A6E-D07A-4FF5-8DFE-0979138CB327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C565FCF-DEFC-4DAC-AB2E-65FE1B2A8D9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6942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C565FCF-DEFC-4DAC-AB2E-65FE1B2A8D9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2900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11708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198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43D683-E8D5-40D1-733D-427649F669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D673D94-45EB-EEF9-3D82-BF4ACB23AAB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EADAF61-7BE2-1221-E44F-CB55E482BCF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DE8896-F72D-5788-FC1E-CEFDB360B36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0829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96500-1960-5FD8-D831-742380D9A4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64C4FC-D0D0-C4BF-2189-40E9621FDC8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0BEA6E4-5268-19B0-699E-A92783DF73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50587-5C86-A38A-5FE2-9E787C898BB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83138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8C16B1-21AF-671D-15C0-F41A40048D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FA5B398-AEFE-EC19-44F8-E05A9E6E237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F3C5D1-9E42-7D91-4AF5-2A1D1D3EA5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BA65FF-2281-484D-0262-874044E3D41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34899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4408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384273D-CB98-4492-895B-DF09F7D98A71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99566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1247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5528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7009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14185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7922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1198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1538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35636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3964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3953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018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2342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65704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7316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3582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595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6585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jpe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CCCC4F64-F516-4D73-89BD-15109E9FC710}" type="datetimeFigureOut">
              <a:rPr lang="en-US" smtClean="0"/>
              <a:t>6/29/2024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EEB2EE8E-98C2-456B-A134-42D4B3F104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416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3" r:id="rId1"/>
    <p:sldLayoutId id="2147483824" r:id="rId2"/>
    <p:sldLayoutId id="2147483825" r:id="rId3"/>
    <p:sldLayoutId id="2147483826" r:id="rId4"/>
    <p:sldLayoutId id="2147483827" r:id="rId5"/>
    <p:sldLayoutId id="2147483828" r:id="rId6"/>
    <p:sldLayoutId id="2147483829" r:id="rId7"/>
    <p:sldLayoutId id="2147483830" r:id="rId8"/>
    <p:sldLayoutId id="2147483831" r:id="rId9"/>
    <p:sldLayoutId id="2147483832" r:id="rId10"/>
    <p:sldLayoutId id="2147483833" r:id="rId11"/>
    <p:sldLayoutId id="2147483834" r:id="rId12"/>
    <p:sldLayoutId id="2147483835" r:id="rId13"/>
    <p:sldLayoutId id="2147483836" r:id="rId14"/>
    <p:sldLayoutId id="2147483837" r:id="rId15"/>
    <p:sldLayoutId id="2147483838" r:id="rId16"/>
    <p:sldLayoutId id="214748383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hyperlink" Target="https://thecleverprogrammer.com/2020/11/10/heart-disease-prediction-using-machine-learning/" TargetMode="External"/><Relationship Id="rId5" Type="http://schemas.openxmlformats.org/officeDocument/2006/relationships/hyperlink" Target="https://www.nature.com/articles/s41598-024-51184-7" TargetMode="External"/><Relationship Id="rId4" Type="http://schemas.openxmlformats.org/officeDocument/2006/relationships/hyperlink" Target="https://www.kaggle.com/code/michaelxyjonathan/heart-disease-eda-and-classification-acc-94-5/input?select=heart_statlog_cleveland_hungary_final.csv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hyperlink" Target="https://www.kaggle.com/code/michaelxyjonathan/heart-disease-eda-and-classification-acc-94-5/input?select=heart_statlog_cleveland_hungary_final.csv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75">
          <a:fgClr>
            <a:schemeClr val="bg2"/>
          </a:fgClr>
          <a:bgClr>
            <a:schemeClr val="tx1">
              <a:lumMod val="95000"/>
            </a:schemeClr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AA7411-372E-0AFD-16C8-637F4E80787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07067" y="1975448"/>
            <a:ext cx="8825658" cy="1897812"/>
          </a:xfrm>
        </p:spPr>
        <p:txBody>
          <a:bodyPr/>
          <a:lstStyle/>
          <a:p>
            <a:pPr algn="ctr"/>
            <a:br>
              <a:rPr lang="en-US" sz="6000" b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</a:br>
            <a:br>
              <a:rPr lang="en-US" sz="6000" b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</a:br>
            <a:r>
              <a:rPr lang="en-US" sz="6000" b="1" dirty="0"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Heart</a:t>
            </a:r>
            <a:r>
              <a:rPr lang="en-US" sz="6000" b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 Health Prediction</a:t>
            </a:r>
            <a:b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AB7E50-6DEC-6075-707E-34EFDA8290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694762" y="4830791"/>
            <a:ext cx="3096734" cy="756249"/>
          </a:xfrm>
        </p:spPr>
        <p:txBody>
          <a:bodyPr>
            <a:normAutofit/>
          </a:bodyPr>
          <a:lstStyle/>
          <a:p>
            <a:pPr algn="r"/>
            <a:r>
              <a:rPr lang="en-US" sz="2000" b="1">
                <a:solidFill>
                  <a:schemeClr val="accent2">
                    <a:lumMod val="20000"/>
                    <a:lumOff val="80000"/>
                  </a:schemeClr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Madhuri Basava</a:t>
            </a:r>
            <a:endParaRPr lang="en-US" sz="2000" b="1" dirty="0">
              <a:solidFill>
                <a:schemeClr val="accent2">
                  <a:lumMod val="20000"/>
                  <a:lumOff val="80000"/>
                </a:schemeClr>
              </a:solidFill>
              <a:latin typeface="Times New Roman" panose="02020603050405020304" pitchFamily="18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2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E62BA1A-B210-840F-D21B-5F9ED07DA9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968470" y="560782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29507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761"/>
    </mc:Choice>
    <mc:Fallback xmlns="">
      <p:transition spd="slow" advTm="157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761" fill="hold"/>
                                        <p:tgtEl>
                                          <p:spTgt spid="2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10DE01-FBD4-1894-9688-71F2F1CD87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F1682-A0BA-0F9F-4851-404DA9CD76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718" y="619274"/>
            <a:ext cx="10921040" cy="1618489"/>
          </a:xfrm>
        </p:spPr>
        <p:txBody>
          <a:bodyPr anchor="ctr">
            <a:normAutofit/>
          </a:bodyPr>
          <a:lstStyle/>
          <a:p>
            <a:r>
              <a:rPr lang="en-US" sz="5000" dirty="0"/>
              <a:t> Correlation between the variables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694A831C-3BCF-24CD-599B-448F6DC85E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9496" y="2587924"/>
            <a:ext cx="6163483" cy="38215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4874DC2-D3CB-4C3F-AD2B-C92A90E284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09852" y="575136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59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529"/>
    </mc:Choice>
    <mc:Fallback xmlns="">
      <p:transition spd="slow" advTm="155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5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6B0B5-3233-490A-9EF0-B83171907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058591" y="558889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5600" dirty="0"/>
              <a:t>Answers to the questions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9740B-04D5-4FAD-9C9A-C711959F9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6491" y="2573708"/>
            <a:ext cx="9979014" cy="4223907"/>
          </a:xfrm>
        </p:spPr>
        <p:txBody>
          <a:bodyPr anchor="t">
            <a:normAutofit fontScale="92500" lnSpcReduction="10000"/>
          </a:bodyPr>
          <a:lstStyle/>
          <a:p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In the above graph, 1-Male and 0-Female. Men are generally at higher risk of heart disease than women. However, after menopause, a woman's risk increases to almost match that of men.</a:t>
            </a:r>
          </a:p>
          <a:p>
            <a:r>
              <a:rPr lang="en-US" sz="14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Increasing age is a major risk factor for heart disease. The arteries tend to narrow and harden over time, increasing the risk of coronary artery disease, heart attack, and stroke</a:t>
            </a:r>
            <a:endParaRPr lang="en-US" sz="14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r>
              <a:rPr lang="en-US" sz="1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High levels of (LDL low-density lipoprotein) cholesterol are associated with an increased risk of heart disease, while high levels of HDL (high-density lipoprotein) cholesterol are protective. Cholesterol can build up in the walls of arteries, leading to atherosclerosis.</a:t>
            </a:r>
          </a:p>
          <a:p>
            <a:r>
              <a:rPr lang="en-US" sz="1400" b="0" i="0" dirty="0">
                <a:solidFill>
                  <a:srgbClr val="000000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High fasting blood sugar levels (prediabetes or diabetes) can contribute to the narrowing of the arteries and increase the risk of heart disease. A </a:t>
            </a:r>
            <a:r>
              <a:rPr lang="en-US" sz="1400" b="0" i="0" dirty="0">
                <a:solidFill>
                  <a:schemeClr val="tx1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cs typeface="Times New Roman" panose="02020603050405020304" pitchFamily="18" charset="0"/>
              </a:rPr>
              <a:t>fasting blood sugar level less than 100 mg/dL is considered normal. 100-125 mg/dL is considered prediabetes, and 126 mg/dL or higher on two separate tests means you have diabetes.</a:t>
            </a:r>
          </a:p>
          <a:p>
            <a:r>
              <a:rPr lang="en-US" sz="14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Hypertension (high blood pressure) damages the arteries and makes </a:t>
            </a:r>
            <a:r>
              <a:rPr lang="en-US" sz="15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them more susceptible to plaque buildup, increasing the risk of heart disease and stroke.</a:t>
            </a:r>
          </a:p>
          <a:p>
            <a:r>
              <a:rPr lang="en-US" sz="15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Downsloping Peak Exercise ST Segment (ST slope 0.55): The presence of a downsloping peak exercise ST segment in an ECG report is associated with a higher probability of heart disease.</a:t>
            </a:r>
          </a:p>
          <a:p>
            <a:r>
              <a:rPr lang="en-US" sz="15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Non-anginal chest pain also shows a significant positive correlation with heart disease.</a:t>
            </a:r>
          </a:p>
          <a:p>
            <a:r>
              <a:rPr lang="en-US" sz="15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Exercise-induced angina is associated with a lower likelihood of heart disease.</a:t>
            </a:r>
          </a:p>
          <a:p>
            <a:r>
              <a:rPr lang="en-US" sz="15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 high maximum heart rate achieved during testing is associated with a higher likelihood of heart disease.</a:t>
            </a:r>
          </a:p>
          <a:p>
            <a:pPr marL="0" indent="0">
              <a:buNone/>
            </a:pPr>
            <a:endParaRPr lang="en-US" sz="1800" dirty="0">
              <a:solidFill>
                <a:srgbClr val="000000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</a:endParaRPr>
          </a:p>
          <a:p>
            <a:endParaRPr lang="en-US" sz="14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sz="14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B34BABF-04CD-9034-CDD5-0267380EF2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841823" y="5863070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75419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010"/>
    </mc:Choice>
    <mc:Fallback xmlns="">
      <p:transition spd="slow" advTm="32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0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E6CE37-B356-BD7B-CCED-C8B4061246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69609-E2F8-301C-7374-B520551593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Steps taken for Modeling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50C6C6-B279-538C-F376-CCD5BBA857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63643" y="3079069"/>
            <a:ext cx="7144034" cy="2908780"/>
          </a:xfrm>
        </p:spPr>
        <p:txBody>
          <a:bodyPr>
            <a:normAutofit/>
          </a:bodyPr>
          <a:lstStyle/>
          <a:p>
            <a:r>
              <a:rPr lang="en-US" sz="140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Load 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data set into a data frame. </a:t>
            </a:r>
          </a:p>
          <a:p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Perform 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the EDA to understand the characteristics of the data set.</a:t>
            </a:r>
          </a:p>
          <a:p>
            <a:r>
              <a:rPr lang="en-US" sz="140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Clean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the data set. Remove the unnecessary features.</a:t>
            </a:r>
          </a:p>
          <a:p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Evaluate the 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correlation between the variables in the dataset.</a:t>
            </a:r>
            <a:endParaRPr lang="en-US" sz="1400" dirty="0">
              <a:solidFill>
                <a:srgbClr val="3C4043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400" dirty="0"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pply various models to the data set.</a:t>
            </a:r>
          </a:p>
          <a:p>
            <a:r>
              <a:rPr lang="en-US" sz="1400" dirty="0">
                <a:solidFill>
                  <a:srgbClr val="3C4043"/>
                </a:solidFill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Create 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 confusion matrix to show the performance of each model to evaluate the predicted values from the model vs. the actual values from the test dataset.</a:t>
            </a:r>
          </a:p>
          <a:p>
            <a:r>
              <a:rPr lang="en-US" sz="140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Calculate the AUC/ROC score</a:t>
            </a:r>
            <a:r>
              <a:rPr lang="en-US" sz="14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 for each model and choose the best model.</a:t>
            </a:r>
            <a:endParaRPr lang="en-US" sz="18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6992C10-89D8-B111-8BC2-ACFC769FA63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913052" y="574416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9225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7457"/>
    </mc:Choice>
    <mc:Fallback xmlns="">
      <p:transition spd="slow" advTm="474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74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D6B0B5-3233-490A-9EF0-B83171907E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31" y="696912"/>
            <a:ext cx="8074815" cy="1618489"/>
          </a:xfrm>
        </p:spPr>
        <p:txBody>
          <a:bodyPr anchor="ctr">
            <a:normAutofit fontScale="90000"/>
          </a:bodyPr>
          <a:lstStyle/>
          <a:p>
            <a:r>
              <a:rPr lang="en-US" sz="5600" dirty="0"/>
              <a:t>Methodology: Algorithms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C9740B-04D5-4FAD-9C9A-C711959F9F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65270" y="3450566"/>
            <a:ext cx="4461459" cy="3095675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 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Nearest </a:t>
            </a:r>
            <a:r>
              <a:rPr lang="en-US" sz="1800" kern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Neighbors</a:t>
            </a:r>
          </a:p>
          <a:p>
            <a:r>
              <a:rPr lang="en-US" sz="1800" kern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Naïve Bayes Model</a:t>
            </a:r>
          </a:p>
          <a:p>
            <a:r>
              <a:rPr lang="en-US" sz="1800" kern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Logistic Regression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2064EC9-29B6-49F5-3B19-6319BD0470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894580" y="557674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241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82"/>
    </mc:Choice>
    <mc:Fallback xmlns="">
      <p:transition spd="slow" advTm="143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38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73BDAA-6D47-92C0-5169-5A834F15B5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Results: Evaluation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C11E300B-C847-25C8-ADAA-7268431B3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7367" y="2379214"/>
            <a:ext cx="4825158" cy="424371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1) K NearestNeighbours Model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AD33D1EA-3A27-A055-B271-06175E99A4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8091" y="2803585"/>
            <a:ext cx="5943600" cy="4004945"/>
          </a:xfrm>
          <a:prstGeom prst="rect">
            <a:avLst/>
          </a:prstGeom>
        </p:spPr>
      </p:pic>
      <p:pic>
        <p:nvPicPr>
          <p:cNvPr id="4" name="Picture 3" descr="A graph showing the true positive rate&#10;&#10;Description automatically generated">
            <a:extLst>
              <a:ext uri="{FF2B5EF4-FFF2-40B4-BE49-F238E27FC236}">
                <a16:creationId xmlns:a16="http://schemas.microsoft.com/office/drawing/2014/main" id="{43A5FF99-0CBA-3E35-D25F-E8A7B6A79E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9018" y="2964873"/>
            <a:ext cx="4264891" cy="3260436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26F03D9-FB48-CF68-5EC5-632F48E245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851525" y="318452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0174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707"/>
    </mc:Choice>
    <mc:Fallback xmlns="">
      <p:transition spd="slow" advTm="247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0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84FC82-37BA-D979-9EB7-379CCB63B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59F996-20A8-DA65-4777-E16C3CAA0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Results: Evaluation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63E3EBD7-14BC-C72D-D66A-D4CE6E2CF2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729277" y="2427660"/>
            <a:ext cx="4825158" cy="424371"/>
          </a:xfrm>
        </p:spPr>
        <p:txBody>
          <a:bodyPr/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2) Naïve Bayes Model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0EFE0378-F017-21D4-9CBB-ECA8212F1F8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737" y="2852031"/>
            <a:ext cx="5943600" cy="3928110"/>
          </a:xfrm>
          <a:prstGeom prst="rect">
            <a:avLst/>
          </a:prstGeom>
        </p:spPr>
      </p:pic>
      <p:pic>
        <p:nvPicPr>
          <p:cNvPr id="5" name="Picture 4" descr="A graph of a positive curve&#10;&#10;Description automatically generated">
            <a:extLst>
              <a:ext uri="{FF2B5EF4-FFF2-40B4-BE49-F238E27FC236}">
                <a16:creationId xmlns:a16="http://schemas.microsoft.com/office/drawing/2014/main" id="{AEE3CC01-02F5-CDA7-32D7-87216877621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12000" y="2918690"/>
            <a:ext cx="4322618" cy="3214255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AC0FC8D-FEF3-072D-630B-34D28ABCA9F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042900" y="6132945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99329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860"/>
    </mc:Choice>
    <mc:Fallback xmlns="">
      <p:transition spd="slow" advTm="218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8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AA7F170-C120-597F-AF6B-7AD8D0EA0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622513-D883-DB44-E227-65CB8AE05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Results: Evaluation</a:t>
            </a:r>
          </a:p>
        </p:txBody>
      </p: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7C5A7D5A-1366-721A-98E4-BD4C8F12FD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007367" y="2379214"/>
            <a:ext cx="4825158" cy="424371"/>
          </a:xfrm>
        </p:spPr>
        <p:txBody>
          <a:bodyPr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3) Logistic Regression</a:t>
            </a:r>
          </a:p>
        </p:txBody>
      </p:sp>
      <p:pic>
        <p:nvPicPr>
          <p:cNvPr id="3" name="Picture 2" descr="A screenshot of a computer&#10;&#10;Description automatically generated">
            <a:extLst>
              <a:ext uri="{FF2B5EF4-FFF2-40B4-BE49-F238E27FC236}">
                <a16:creationId xmlns:a16="http://schemas.microsoft.com/office/drawing/2014/main" id="{46CCA02F-7E32-4058-CE41-3B5775FE05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1146" y="2803585"/>
            <a:ext cx="5943600" cy="3750945"/>
          </a:xfrm>
          <a:prstGeom prst="rect">
            <a:avLst/>
          </a:prstGeom>
        </p:spPr>
      </p:pic>
      <p:pic>
        <p:nvPicPr>
          <p:cNvPr id="5" name="Picture 4" descr="A graph showing the value of a positive rate&#10;&#10;Description automatically generated">
            <a:extLst>
              <a:ext uri="{FF2B5EF4-FFF2-40B4-BE49-F238E27FC236}">
                <a16:creationId xmlns:a16="http://schemas.microsoft.com/office/drawing/2014/main" id="{D4B0535A-D26B-9E5B-4607-B4F44C506EF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4509" y="3011055"/>
            <a:ext cx="3759200" cy="31496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B4D3743-FD37-E3E8-1D4A-7723266558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12945" y="613875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2423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844"/>
    </mc:Choice>
    <mc:Fallback xmlns="">
      <p:transition spd="slow" advTm="188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84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0D05A7-C000-57C9-1C1D-F01841FF62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/>
              <a:t>Conclusion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3BFDB9-35B6-F36B-E407-116AE340F8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7869" y="3112458"/>
            <a:ext cx="8761412" cy="2477459"/>
          </a:xfrm>
        </p:spPr>
        <p:txBody>
          <a:bodyPr/>
          <a:lstStyle/>
          <a:p>
            <a:pPr algn="l"/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From the above results, we can infer that the accuracy of the Logistic Regression is around 0.92 which is greater than the accuracy of the K-Nearest Neighbors Model, which is 0.89, and the Naïve Bayes Model which is 0.84</a:t>
            </a:r>
            <a:r>
              <a:rPr lang="en-US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Also, the Area Under the Curve (AUC) value for KNN is 0.9430, the AUC for Naïve Bayes Model is 0.9321, and the AUC of Logistic regression is 0.9711</a:t>
            </a:r>
            <a:r>
              <a:rPr lang="en-US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l"/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So, we can choose Logistic Regression for modeling</a:t>
            </a:r>
            <a:r>
              <a:rPr lang="en-US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34D3F16-06D6-791D-0F21-D059F592DBC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617488" y="563840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5612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9405"/>
    </mc:Choice>
    <mc:Fallback xmlns="">
      <p:transition spd="slow" advTm="494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4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1F4B1-6A69-C9E8-7D0F-426C36455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10CE2C-458E-4C53-09F8-2A6009F3F8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 algn="l" rtl="0">
              <a:buNone/>
            </a:pPr>
            <a:r>
              <a:rPr lang="en-US" sz="2200" b="1" i="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	</a:t>
            </a:r>
          </a:p>
          <a:p>
            <a:pPr marL="0" indent="4572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Heart Health Prediction dataset is retrieved from the Kaggle website: </a:t>
            </a:r>
            <a:r>
              <a:rPr lang="en-US" sz="2200" i="1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Heart Disease | EDA and Classification | ACC:94.5% (kaggle.com)</a:t>
            </a:r>
            <a:endParaRPr lang="en-US" sz="2200" i="1" u="sng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indent="45720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2200" i="1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Article on heart disease:  </a:t>
            </a:r>
            <a:r>
              <a:rPr lang="en-US" sz="2200" i="1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Enhancing heart disease prediction using a self-attention-based transformer model | Scientific Reports (nature.com)</a:t>
            </a:r>
            <a:endParaRPr lang="en-US" sz="2200" i="1" u="sng" dirty="0">
              <a:solidFill>
                <a:schemeClr val="accent1"/>
              </a:solidFill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r>
              <a:rPr lang="en-US" sz="1900" b="1" i="0" dirty="0">
                <a:solidFill>
                  <a:schemeClr val="accent4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r>
              <a:rPr lang="en-US" sz="1900" i="0" u="sng" dirty="0">
                <a:solidFill>
                  <a:schemeClr val="accent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</a:t>
            </a:r>
            <a:r>
              <a:rPr lang="en-US" sz="2000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art Disease Prediction using Machine Learning | Aman </a:t>
            </a:r>
            <a:r>
              <a:rPr lang="en-US" sz="2000" u="sng" dirty="0" err="1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Kharwal</a:t>
            </a:r>
            <a:r>
              <a:rPr lang="en-US" sz="2000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(thecleverprogrammer.com)</a:t>
            </a:r>
            <a:endParaRPr lang="en-US" sz="2000" u="sng" dirty="0">
              <a:solidFill>
                <a:schemeClr val="accent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 algn="l" rtl="0">
              <a:buNone/>
            </a:pPr>
            <a:r>
              <a:rPr lang="en-US" sz="1900" b="1" i="0" dirty="0">
                <a:solidFill>
                  <a:schemeClr val="accent4">
                    <a:lumMod val="75000"/>
                  </a:schemeClr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650B315-0626-92F0-2063-42DA61CB22D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793364" y="5776118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34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870"/>
    </mc:Choice>
    <mc:Fallback xmlns="">
      <p:transition spd="slow" advTm="58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7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51F4B1-6A69-C9E8-7D0F-426C364559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Thank You</a:t>
            </a:r>
          </a:p>
        </p:txBody>
      </p:sp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3B62DC5-6966-0B1B-A167-D049409D65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34725" y="5604453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952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046"/>
    </mc:Choice>
    <mc:Fallback xmlns="">
      <p:transition spd="slow" advTm="80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B433D9-48EF-4FAA-F444-F146B41679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Heart Health Prevention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30570-F18D-152D-9BDE-0CA56922D8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sz="1800" dirty="0"/>
          </a:p>
          <a:p>
            <a:r>
              <a:rPr lang="en-US" sz="18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Heart disease refers to any condition that impairs the heart’s capacity to function normally</a:t>
            </a:r>
            <a:r>
              <a:rPr lang="en-US" b="0" i="0" dirty="0">
                <a:solidFill>
                  <a:srgbClr val="333333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r>
              <a:rPr lang="en-US" sz="1800" dirty="0">
                <a:solidFill>
                  <a:srgbClr val="222222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</a:rPr>
              <a:t>In recent years, it has become the leading cause of death in the world. Congestive heart failure (CHF) prevalence is expected to rise by 46% by 2030 compared to 2012 rates</a:t>
            </a:r>
            <a:r>
              <a:rPr lang="en-US" dirty="0">
                <a:solidFill>
                  <a:srgbClr val="3333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 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Given a dataset containing various features related to an individual's health and lifestyle (e.g., age, sex, cholesterol levels, blood pressure, etc.), the task is to build a machine-learning model that can predict the presence or absence of heart disease</a:t>
            </a:r>
            <a:r>
              <a:rPr lang="en-US" dirty="0">
                <a:solidFill>
                  <a:srgbClr val="333333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algn="l"/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</a:rPr>
              <a:t>The model will be trained on historical data and evaluated for its accuracy and reliability in predicting heart disease in unseen data</a:t>
            </a:r>
            <a:r>
              <a:rPr lang="en-US" i="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marL="0" indent="0" algn="l">
              <a:buNone/>
            </a:pPr>
            <a:endParaRPr lang="en-US" i="0" dirty="0">
              <a:effectLst/>
              <a:latin typeface="-apple-system"/>
            </a:endParaRPr>
          </a:p>
          <a:p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  <p:pic>
        <p:nvPicPr>
          <p:cNvPr id="9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462C5C3-44AF-19EA-FD0D-755BC1B5FF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208616" y="586307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5557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6833"/>
    </mc:Choice>
    <mc:Fallback xmlns="">
      <p:transition spd="slow" advTm="268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33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E3759E-6931-82AA-314C-5DC8DA3C2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/>
              <a:t>Dataset: Source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4F5A6E-7768-B8CF-8FCD-AE23B8955FC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The dataset is taken from the Kaggle website. </a:t>
            </a:r>
            <a:r>
              <a:rPr lang="en-US" sz="1800" i="1" u="sng" dirty="0">
                <a:solidFill>
                  <a:schemeClr val="accent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Heart Disease | EDA and Classification | ACC:94.5% (kaggle.com)</a:t>
            </a:r>
            <a:endParaRPr lang="en-US" sz="1800" i="1" dirty="0">
              <a:solidFill>
                <a:schemeClr val="accent1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72E5F9C-1AA9-6920-F7F3-C9F9E3BE7D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71670" y="5909252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20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84"/>
    </mc:Choice>
    <mc:Fallback xmlns="">
      <p:transition spd="slow" advTm="123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38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8DB9B3-B122-3277-D4BA-10E0C517CE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/>
              <a:t>Data Understanding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B45FC4-67F5-5FF6-F024-8CC1504688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697364" y="3554083"/>
            <a:ext cx="4797272" cy="1692455"/>
          </a:xfrm>
        </p:spPr>
        <p:txBody>
          <a:bodyPr/>
          <a:lstStyle/>
          <a:p>
            <a:r>
              <a:rPr lang="en-US" sz="1800" dirty="0"/>
              <a:t>1190 individual’s data </a:t>
            </a:r>
          </a:p>
          <a:p>
            <a:r>
              <a:rPr lang="en-US" sz="1800" dirty="0"/>
              <a:t>No missing Values</a:t>
            </a: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090AD7F-AA50-EDB2-D7FD-183B215CEB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384107" y="602008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11665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272"/>
    </mc:Choice>
    <mc:Fallback xmlns="">
      <p:transition spd="slow" advTm="142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27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E36BDE-932F-D319-B49B-F0B496B4E2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3600" dirty="0"/>
              <a:t>Dataset Features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6ACF56-DFC3-6EF6-B338-2452ADC6E4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40484" y="2467154"/>
            <a:ext cx="6790351" cy="432039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Age: The age of the individual</a:t>
            </a:r>
            <a:r>
              <a:rPr lang="en-US" sz="1600" dirty="0">
                <a:solidFill>
                  <a:srgbClr val="3C404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Sex: Gender of the individual.</a:t>
            </a:r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Chest pain type: type of chest pain experienced.</a:t>
            </a:r>
          </a:p>
          <a:p>
            <a:pPr marL="0" marR="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Resting bp s: resting Blood Pressure in mm Hg</a:t>
            </a:r>
          </a:p>
          <a:p>
            <a:pPr marL="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Cholesterol: Serum Cholesterol in mg/dl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600" dirty="0">
                <a:solidFill>
                  <a:srgbClr val="202124"/>
                </a:solidFill>
                <a:effectLst/>
                <a:highlight>
                  <a:srgbClr val="FFFFFF"/>
                </a:highlight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Fasting blood sugar: 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Fasting blood sugar &gt; 120 mg/dl (1 = true; 0 = false).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resting ecg: 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Results of the resting electrocardiographic test.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max heart rate: 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Maximum heart rate achieved during exercise</a:t>
            </a:r>
            <a:endParaRPr lang="en-US" sz="1600" dirty="0"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exercise angina: 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Exercise-induced angina (1 = yes; 0 = no).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old peak: 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ST depression induced by exercise relative to rest</a:t>
            </a:r>
          </a:p>
          <a:p>
            <a:pPr>
              <a:lnSpc>
                <a:spcPct val="110000"/>
              </a:lnSpc>
            </a:pP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stslope: </a:t>
            </a:r>
            <a:r>
              <a:rPr lang="en-US" sz="16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</a:rPr>
              <a:t>Slope of the peak exercise ST segment.</a:t>
            </a:r>
            <a:r>
              <a:rPr lang="en-US" sz="16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0000"/>
              </a:lnSpc>
            </a:pPr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Target: </a:t>
            </a:r>
            <a:r>
              <a:rPr lang="en-US" sz="1800" dirty="0"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Arial" panose="020B0604020202020204" pitchFamily="34" charset="0"/>
              </a:rPr>
              <a:t>Presence of heart disease (1 = yes, 0 = no).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indent="0">
              <a:lnSpc>
                <a:spcPct val="110000"/>
              </a:lnSpc>
              <a:buNone/>
            </a:pPr>
            <a:endParaRPr lang="en-US" sz="16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CC97B59-AEE8-4988-27F1-B07EC80C74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958362" y="5815581"/>
            <a:ext cx="487363" cy="487363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1365940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60"/>
    </mc:Choice>
    <mc:Fallback xmlns="">
      <p:transition spd="slow" advTm="237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6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49CCB-4B93-4CA9-8D3C-3E4E3083F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619274"/>
            <a:ext cx="9540911" cy="1618489"/>
          </a:xfrm>
        </p:spPr>
        <p:txBody>
          <a:bodyPr anchor="ctr">
            <a:normAutofit/>
          </a:bodyPr>
          <a:lstStyle/>
          <a:p>
            <a:r>
              <a:rPr lang="en-US" sz="5000" dirty="0"/>
              <a:t>Questions we want to answer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C9888-F973-41AF-86FD-71D590DFF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8592" y="2437755"/>
            <a:ext cx="8074815" cy="4364965"/>
          </a:xfrm>
        </p:spPr>
        <p:txBody>
          <a:bodyPr anchor="t">
            <a:normAutofit/>
          </a:bodyPr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Arial" panose="020B0604020202020204" pitchFamily="34" charset="0"/>
              </a:rPr>
              <a:t>Can we predict who is more prone to heart disease with the values obtained from our dataset?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What aged people are more </a:t>
            </a:r>
            <a:r>
              <a:rPr lang="en-US" sz="1800" dirty="0">
                <a:solidFill>
                  <a:srgbClr val="000000"/>
                </a:solidFill>
                <a:effectLst/>
                <a:highlight>
                  <a:srgbClr val="F8F8F8"/>
                </a:highlight>
                <a:latin typeface="Times New Roman" panose="02020603050405020304" pitchFamily="18" charset="0"/>
                <a:ea typeface="Times New Roman" panose="02020603050405020304" pitchFamily="18" charset="0"/>
              </a:rPr>
              <a:t>susceptible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to heart health problems?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 gender related to heart health issues? Which gender is more affected?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How is the individual’s blood pressure related to heart health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 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Heart disease risk more for individuals with high cholesterol problems?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How is the individual’s blood sugar level related to heart health?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Does chest pain type influence the risk of heart disease?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Do electrocardiographic test results suggest the likelihood of heart disease?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How is heart disease related to Max heart rate?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Arial" panose="020B0604020202020204" pitchFamily="34" charset="0"/>
              </a:rPr>
              <a:t>Is Exercise-induced angina related to heart disease?</a:t>
            </a:r>
            <a:endParaRPr lang="en-US" sz="18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  <a:p>
            <a:pPr marL="0" marR="0" lvl="0" indent="0">
              <a:lnSpc>
                <a:spcPct val="200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lang="en-US" dirty="0">
              <a:latin typeface="Calibri" panose="020F0502020204030204" pitchFamily="34" charset="0"/>
              <a:ea typeface="Calibri" panose="020F050202020403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1D59DDA-A8B0-2803-514B-7B25AE2E269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42033" y="5818457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03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10"/>
    </mc:Choice>
    <mc:Fallback xmlns="">
      <p:transition spd="slow" advTm="19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01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349CCB-4B93-4CA9-8D3C-3E4E3083F0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85240" y="619274"/>
            <a:ext cx="9540911" cy="1618489"/>
          </a:xfrm>
        </p:spPr>
        <p:txBody>
          <a:bodyPr anchor="ctr">
            <a:normAutofit/>
          </a:bodyPr>
          <a:lstStyle/>
          <a:p>
            <a:r>
              <a:rPr lang="en-US" sz="5000" dirty="0"/>
              <a:t>Methodology: Data Cleaning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2C9888-F973-41AF-86FD-71D590DFFB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58592" y="2958860"/>
            <a:ext cx="8074815" cy="1975449"/>
          </a:xfrm>
        </p:spPr>
        <p:txBody>
          <a:bodyPr anchor="t">
            <a:normAutofit/>
          </a:bodyPr>
          <a:lstStyle/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Checked for null values. There are no null values.</a:t>
            </a:r>
          </a:p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Checked the ‘cholesterol’ column which has some zero values.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So</a:t>
            </a:r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dropped those rows.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Dropped the target column.</a:t>
            </a:r>
          </a:p>
        </p:txBody>
      </p:sp>
      <p:pic>
        <p:nvPicPr>
          <p:cNvPr id="7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D544874-33CD-FAB5-C496-3CC454952B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07016" y="5789179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8548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533"/>
    </mc:Choice>
    <mc:Fallback xmlns="">
      <p:transition spd="slow" advTm="5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55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8D6388F-530B-A06B-E05F-2FB0AAAD4D2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091DA4-18AF-3D5F-D933-AEC3C831AD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827" y="412240"/>
            <a:ext cx="10921040" cy="1476945"/>
          </a:xfrm>
        </p:spPr>
        <p:txBody>
          <a:bodyPr anchor="ctr">
            <a:normAutofit/>
          </a:bodyPr>
          <a:lstStyle/>
          <a:p>
            <a:r>
              <a:rPr lang="en-US" sz="5000" dirty="0"/>
              <a:t> Correlation between the variables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8E679FC-C0F1-F324-CE7F-32350B61FC1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21803" y="2372265"/>
            <a:ext cx="9209087" cy="4571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B89595D-3996-F99A-BF6E-509B07CD15B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143185" y="6038561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41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282"/>
    </mc:Choice>
    <mc:Fallback xmlns="">
      <p:transition spd="slow" advTm="10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28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9780A3-DBDC-F01C-EB6A-2B46D0423D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154EAF-2D68-D5A6-B4B1-89837B1C5A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718" y="619274"/>
            <a:ext cx="10921040" cy="1618489"/>
          </a:xfrm>
        </p:spPr>
        <p:txBody>
          <a:bodyPr anchor="ctr">
            <a:normAutofit/>
          </a:bodyPr>
          <a:lstStyle/>
          <a:p>
            <a:r>
              <a:rPr lang="en-US" sz="5000" dirty="0"/>
              <a:t> Correlation between the variables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6FF3FB21-2F1D-B312-EECA-9A7BE1F535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9413" y="2536166"/>
            <a:ext cx="6343650" cy="39767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FD9288-927F-EBDD-7E89-D8FC244BCF1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1003631" y="5995044"/>
            <a:ext cx="487363" cy="487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893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254"/>
    </mc:Choice>
    <mc:Fallback xmlns="">
      <p:transition spd="slow" advTm="72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2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4274</TotalTime>
  <Words>1067</Words>
  <Application>Microsoft Office PowerPoint</Application>
  <PresentationFormat>Widescreen</PresentationFormat>
  <Paragraphs>95</Paragraphs>
  <Slides>19</Slides>
  <Notes>8</Notes>
  <HiddenSlides>0</HiddenSlides>
  <MMClips>19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-apple-system</vt:lpstr>
      <vt:lpstr>Arial</vt:lpstr>
      <vt:lpstr>Calibri</vt:lpstr>
      <vt:lpstr>Century Gothic</vt:lpstr>
      <vt:lpstr>Times New Roman</vt:lpstr>
      <vt:lpstr>Wingdings 3</vt:lpstr>
      <vt:lpstr>Ion Boardroom</vt:lpstr>
      <vt:lpstr>  Heart Health Prediction </vt:lpstr>
      <vt:lpstr>Heart Health Prevention</vt:lpstr>
      <vt:lpstr>Dataset: Source</vt:lpstr>
      <vt:lpstr>Data Understanding</vt:lpstr>
      <vt:lpstr>Dataset Features</vt:lpstr>
      <vt:lpstr>Questions we want to answer</vt:lpstr>
      <vt:lpstr>Methodology: Data Cleaning</vt:lpstr>
      <vt:lpstr> Correlation between the variables</vt:lpstr>
      <vt:lpstr> Correlation between the variables</vt:lpstr>
      <vt:lpstr> Correlation between the variables</vt:lpstr>
      <vt:lpstr>Answers to the questions</vt:lpstr>
      <vt:lpstr>Steps taken for Modeling</vt:lpstr>
      <vt:lpstr>Methodology: Algorithms</vt:lpstr>
      <vt:lpstr>Results: Evaluation</vt:lpstr>
      <vt:lpstr>Results: Evaluation</vt:lpstr>
      <vt:lpstr>Results: Evaluation</vt:lpstr>
      <vt:lpstr>Conclusion</vt:lpstr>
      <vt:lpstr>References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Madhuri Basava</dc:creator>
  <cp:lastModifiedBy>Madhuri Basava</cp:lastModifiedBy>
  <cp:revision>155</cp:revision>
  <dcterms:created xsi:type="dcterms:W3CDTF">2024-02-21T00:17:56Z</dcterms:created>
  <dcterms:modified xsi:type="dcterms:W3CDTF">2024-06-29T18:07:04Z</dcterms:modified>
</cp:coreProperties>
</file>

<file path=docProps/thumbnail.jpeg>
</file>